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8"/>
  </p:notesMasterIdLst>
  <p:sldIdLst>
    <p:sldId id="273" r:id="rId2"/>
    <p:sldId id="299" r:id="rId3"/>
    <p:sldId id="275" r:id="rId4"/>
    <p:sldId id="301" r:id="rId5"/>
    <p:sldId id="305" r:id="rId6"/>
    <p:sldId id="278" r:id="rId7"/>
    <p:sldId id="293" r:id="rId8"/>
    <p:sldId id="288" r:id="rId9"/>
    <p:sldId id="296" r:id="rId10"/>
    <p:sldId id="282" r:id="rId11"/>
    <p:sldId id="285" r:id="rId12"/>
    <p:sldId id="302" r:id="rId13"/>
    <p:sldId id="303" r:id="rId14"/>
    <p:sldId id="289" r:id="rId15"/>
    <p:sldId id="304" r:id="rId16"/>
    <p:sldId id="295" r:id="rId1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42C54B-4EC7-43BD-A7D2-8C7804152722}">
          <p14:sldIdLst>
            <p14:sldId id="273"/>
            <p14:sldId id="299"/>
            <p14:sldId id="275"/>
            <p14:sldId id="301"/>
            <p14:sldId id="305"/>
            <p14:sldId id="278"/>
            <p14:sldId id="293"/>
            <p14:sldId id="288"/>
            <p14:sldId id="296"/>
            <p14:sldId id="282"/>
            <p14:sldId id="285"/>
            <p14:sldId id="302"/>
            <p14:sldId id="303"/>
            <p14:sldId id="289"/>
            <p14:sldId id="30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76117" autoAdjust="0"/>
  </p:normalViewPr>
  <p:slideViewPr>
    <p:cSldViewPr snapToGrid="0" snapToObjects="1">
      <p:cViewPr varScale="1">
        <p:scale>
          <a:sx n="114" d="100"/>
          <a:sy n="114" d="100"/>
        </p:scale>
        <p:origin x="474" y="120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mailto:martaalexandrasantos@live.com.pt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mailto:jorgeminhalma0@gmail.com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osastis/ActFirs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 err="1"/>
              <a:t>ActFirst</a:t>
            </a:r>
            <a:endParaRPr lang="es-E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 err="1"/>
              <a:t>Jact</a:t>
            </a:r>
            <a:r>
              <a:rPr lang="es-ES" sz="2400" dirty="0"/>
              <a:t> – </a:t>
            </a:r>
            <a:r>
              <a:rPr lang="es-ES" sz="2400" dirty="0" err="1"/>
              <a:t>Justact</a:t>
            </a:r>
            <a:endParaRPr lang="es-ES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2020/2021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C67C4AF-D616-455B-AF4A-5CF413B7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527" y="2468255"/>
            <a:ext cx="1725423" cy="16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Casos de Utilização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ActFirst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1EEA199-0D5F-4C7A-8BD3-848BDEF2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09" y="1306191"/>
            <a:ext cx="5210343" cy="4804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D1735-E1C8-4FF6-A180-A16641A7CCA6}"/>
              </a:ext>
            </a:extLst>
          </p:cNvPr>
          <p:cNvSpPr txBox="1"/>
          <p:nvPr/>
        </p:nvSpPr>
        <p:spPr>
          <a:xfrm>
            <a:off x="1014241" y="1955320"/>
            <a:ext cx="53186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600" i="0" u="none" strike="noStrike" dirty="0">
                <a:solidFill>
                  <a:srgbClr val="FF0000"/>
                </a:solidFill>
                <a:effectLst/>
                <a:latin typeface="+mj-lt"/>
              </a:rPr>
              <a:t>UC2:Ações criadas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A3838"/>
                </a:solidFill>
                <a:latin typeface="+mj-lt"/>
              </a:rPr>
              <a:t>A organização </a:t>
            </a:r>
            <a:r>
              <a:rPr lang="pt-BR" sz="1400" i="0" u="none" strike="noStrike" dirty="0">
                <a:solidFill>
                  <a:srgbClr val="3A3838"/>
                </a:solidFill>
                <a:effectLst/>
                <a:latin typeface="+mj-lt"/>
              </a:rPr>
              <a:t>poderá ver uma lista de todas </a:t>
            </a:r>
            <a:r>
              <a:rPr lang="pt-BR" sz="1400" dirty="0">
                <a:solidFill>
                  <a:srgbClr val="3A3838"/>
                </a:solidFill>
                <a:latin typeface="+mj-lt"/>
              </a:rPr>
              <a:t>a</a:t>
            </a:r>
            <a:r>
              <a:rPr lang="pt-BR" sz="1400" i="0" u="none" strike="noStrike" dirty="0">
                <a:solidFill>
                  <a:srgbClr val="3A3838"/>
                </a:solidFill>
                <a:effectLst/>
                <a:latin typeface="+mj-lt"/>
              </a:rPr>
              <a:t>s </a:t>
            </a:r>
            <a:r>
              <a:rPr lang="pt-BR" sz="1400" dirty="0">
                <a:solidFill>
                  <a:srgbClr val="3A3838"/>
                </a:solidFill>
                <a:latin typeface="+mj-lt"/>
              </a:rPr>
              <a:t>a</a:t>
            </a:r>
            <a:r>
              <a:rPr lang="pt-BR" sz="1400" i="0" u="none" strike="noStrike" dirty="0">
                <a:solidFill>
                  <a:srgbClr val="3A3838"/>
                </a:solidFill>
                <a:effectLst/>
                <a:latin typeface="+mj-lt"/>
              </a:rPr>
              <a:t>ções criadas, e com a </a:t>
            </a:r>
            <a:r>
              <a:rPr lang="pt-PT" sz="1400" i="0" u="none" strike="noStrike" dirty="0">
                <a:solidFill>
                  <a:srgbClr val="3A3838"/>
                </a:solidFill>
                <a:effectLst/>
                <a:latin typeface="+mj-lt"/>
              </a:rPr>
              <a:t>respetiva</a:t>
            </a:r>
            <a:r>
              <a:rPr lang="pt-BR" sz="1400" i="0" u="none" strike="noStrike" dirty="0">
                <a:solidFill>
                  <a:srgbClr val="3A3838"/>
                </a:solidFill>
                <a:effectLst/>
                <a:latin typeface="+mj-lt"/>
              </a:rPr>
              <a:t> informação.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600" i="0" u="none" strike="noStrike" dirty="0">
                <a:solidFill>
                  <a:srgbClr val="FF0000"/>
                </a:solidFill>
                <a:effectLst/>
                <a:latin typeface="+mj-lt"/>
              </a:rPr>
              <a:t>UC7: Editar Ações</a:t>
            </a:r>
            <a:endParaRPr lang="pt-BR" sz="1600" dirty="0">
              <a:solidFill>
                <a:srgbClr val="FF0000"/>
              </a:solidFill>
              <a:effectLst/>
              <a:latin typeface="+mj-lt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A3838"/>
                </a:solidFill>
                <a:latin typeface="+mj-lt"/>
              </a:rPr>
              <a:t>A organização</a:t>
            </a:r>
            <a:r>
              <a:rPr lang="pt-BR" sz="1400" i="0" u="none" strike="noStrike" dirty="0">
                <a:solidFill>
                  <a:srgbClr val="3A3838"/>
                </a:solidFill>
                <a:effectLst/>
                <a:latin typeface="+mj-lt"/>
              </a:rPr>
              <a:t> poderá editar a informação sobre a ação.</a:t>
            </a:r>
          </a:p>
          <a:p>
            <a:r>
              <a:rPr lang="pt-BR" sz="1600" dirty="0">
                <a:solidFill>
                  <a:srgbClr val="FF0000"/>
                </a:solidFill>
                <a:latin typeface="+mj-lt"/>
              </a:rPr>
              <a:t>UC8: Sair evento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i="0" u="none" strike="noStrike" dirty="0">
                <a:solidFill>
                  <a:srgbClr val="3A3838"/>
                </a:solidFill>
                <a:effectLst/>
                <a:latin typeface="+mj-lt"/>
              </a:rPr>
              <a:t> O voluntario poderá sair da ação.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600" i="0" u="none" strike="noStrike" dirty="0">
                <a:solidFill>
                  <a:srgbClr val="FF0000"/>
                </a:solidFill>
                <a:effectLst/>
                <a:latin typeface="+mj-lt"/>
              </a:rPr>
              <a:t>UC6: Informação da ação</a:t>
            </a:r>
            <a:endParaRPr lang="pt-BR" sz="1600" dirty="0">
              <a:solidFill>
                <a:srgbClr val="FF0000"/>
              </a:solidFill>
              <a:effectLst/>
              <a:latin typeface="+mj-lt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i="0" u="none" strike="noStrike" dirty="0">
                <a:solidFill>
                  <a:srgbClr val="3A3838"/>
                </a:solidFill>
                <a:effectLst/>
                <a:latin typeface="+mj-lt"/>
              </a:rPr>
              <a:t>O voluntario poderá ver todas as inromações da ação (dia/horas,email, tipo da ação, duração, informações extra, numero maixmo de pessoas inscritas e  quantas já estão inscritas).</a:t>
            </a:r>
          </a:p>
          <a:p>
            <a:r>
              <a:rPr lang="pt-BR" sz="1600" i="0" u="none" strike="noStrike" dirty="0">
                <a:solidFill>
                  <a:srgbClr val="FF0000"/>
                </a:solidFill>
                <a:effectLst/>
                <a:latin typeface="+mj-lt"/>
              </a:rPr>
              <a:t>UC9: Aderir 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O vuluntario poderá aderir a ações.</a:t>
            </a:r>
            <a:endParaRPr lang="pt-BR" sz="1400" dirty="0">
              <a:solidFill>
                <a:schemeClr val="accent5">
                  <a:lumMod val="7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1400" b="0" i="0" u="none" strike="noStrike" dirty="0">
              <a:solidFill>
                <a:srgbClr val="3A3838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14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1400" dirty="0">
              <a:effectLst/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4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UC1 – Criar ação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ActFirst</a:t>
            </a:r>
            <a:br>
              <a:rPr lang="en-GB" dirty="0"/>
            </a:br>
            <a:endParaRPr lang="pt-PT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 descr="Text, table&#10;&#10;Description automatically generated">
            <a:extLst>
              <a:ext uri="{FF2B5EF4-FFF2-40B4-BE49-F238E27FC236}">
                <a16:creationId xmlns:a16="http://schemas.microsoft.com/office/drawing/2014/main" id="{5616622D-6CB1-426D-B963-632461F1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940" y="1600379"/>
            <a:ext cx="4578605" cy="45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5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UC2 – Ações a participar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ActFirst</a:t>
            </a:r>
            <a:br>
              <a:rPr lang="en-GB" dirty="0"/>
            </a:br>
            <a:endParaRPr lang="pt-PT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D4D9A859-0FA2-4BC2-B27A-CC8EA634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284" y="1598836"/>
            <a:ext cx="4580171" cy="45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9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UC3 – Procurar ação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ActFirst</a:t>
            </a:r>
            <a:br>
              <a:rPr lang="en-GB" dirty="0"/>
            </a:br>
            <a:endParaRPr lang="pt-PT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75FEE7-0FE3-4FA4-9545-CC7BF310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924" y="1598781"/>
            <a:ext cx="4659060" cy="45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Modelo de Domínio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ActFirst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3C1BDE9-90ED-4BEA-A3D6-F07B12B77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017" y="1628671"/>
            <a:ext cx="5230553" cy="44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3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Especificação das Interfaces API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ActFirst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3BE74-8ADF-4E2C-94A0-48366210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55" y="1239659"/>
            <a:ext cx="6188364" cy="47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4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2 (18/11/2020)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02632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 diagrama de casos de utilização e os requisitos funcionais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elhorar</a:t>
                      </a:r>
                      <a:r>
                        <a:rPr 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as </a:t>
                      </a:r>
                      <a:r>
                        <a:rPr lang="pt-PT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Especificação das Interfaces API</a:t>
                      </a:r>
                      <a:endParaRPr lang="pt-PT" sz="1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Fazer o </a:t>
                      </a:r>
                      <a:r>
                        <a:rPr lang="pt-PT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Diagrama Máquina de Estados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Levantamento de Requisitos Funcionais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Mostrar </a:t>
                      </a:r>
                      <a:r>
                        <a:rPr lang="pt-PT" sz="140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Mockups</a:t>
                      </a:r>
                      <a:endParaRPr lang="pt-PT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3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da Marta Santos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1" y="1246952"/>
            <a:ext cx="8922670" cy="45847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Marta Santos(</a:t>
            </a:r>
            <a:r>
              <a:rPr lang="pt-PT" sz="1400" dirty="0">
                <a:hlinkClick r:id="rId2"/>
              </a:rPr>
              <a:t>martaalexandrasantos@live.com.pt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Estudante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Engenharia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Informática</a:t>
            </a:r>
            <a:endParaRPr lang="en-US" sz="1400" dirty="0">
              <a:solidFill>
                <a:schemeClr val="tx1"/>
              </a:solidFill>
            </a:endParaRPr>
          </a:p>
          <a:p>
            <a:pPr lvl="1" algn="just"/>
            <a:r>
              <a:rPr lang="pt-PT" sz="1400" dirty="0"/>
              <a:t>Experiência profissional como hospedeira nos eventos </a:t>
            </a:r>
            <a:r>
              <a:rPr lang="pt-PT" sz="1400" dirty="0" err="1"/>
              <a:t>Anacom</a:t>
            </a:r>
            <a:r>
              <a:rPr lang="pt-PT" sz="1400" dirty="0"/>
              <a:t> e </a:t>
            </a:r>
            <a:r>
              <a:rPr lang="pt-PT" sz="1400" dirty="0" err="1"/>
              <a:t>WebSummit</a:t>
            </a:r>
            <a:r>
              <a:rPr lang="pt-PT" sz="1400" dirty="0"/>
              <a:t>.</a:t>
            </a:r>
          </a:p>
          <a:p>
            <a:pPr lvl="1" algn="just"/>
            <a:r>
              <a:rPr lang="pt-PT" sz="1400" dirty="0"/>
              <a:t>Voluntária até ao momento na AMI.  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b="1" dirty="0"/>
              <a:t>Hard Skills</a:t>
            </a:r>
          </a:p>
          <a:p>
            <a:r>
              <a:rPr lang="pt-PT" sz="1400" dirty="0">
                <a:solidFill>
                  <a:schemeClr val="tx1"/>
                </a:solidFill>
              </a:rPr>
              <a:t>Linguagens de programação (SQL, </a:t>
            </a:r>
            <a:r>
              <a:rPr lang="pt-PT" sz="1400" dirty="0" err="1">
                <a:solidFill>
                  <a:schemeClr val="tx1"/>
                </a:solidFill>
              </a:rPr>
              <a:t>Python</a:t>
            </a:r>
            <a:r>
              <a:rPr lang="pt-PT" sz="1400" dirty="0">
                <a:solidFill>
                  <a:schemeClr val="tx1"/>
                </a:solidFill>
              </a:rPr>
              <a:t>)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Estruturação</a:t>
            </a:r>
            <a:r>
              <a:rPr lang="en-US" sz="1400" dirty="0">
                <a:solidFill>
                  <a:schemeClr val="tx1"/>
                </a:solidFill>
              </a:rPr>
              <a:t> do </a:t>
            </a:r>
            <a:r>
              <a:rPr lang="en-US" sz="1400" dirty="0" err="1">
                <a:solidFill>
                  <a:schemeClr val="tx1"/>
                </a:solidFill>
              </a:rPr>
              <a:t>Pensamento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Lógico</a:t>
            </a:r>
            <a:r>
              <a:rPr lang="en-US" sz="1400" dirty="0">
                <a:solidFill>
                  <a:schemeClr val="tx1"/>
                </a:solidFill>
              </a:rPr>
              <a:t> (14),</a:t>
            </a:r>
          </a:p>
          <a:p>
            <a:endParaRPr lang="pt-PT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b="1" dirty="0"/>
              <a:t>Soft Skills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Responsabilidade</a:t>
            </a:r>
            <a:r>
              <a:rPr lang="en-US" sz="1400" dirty="0">
                <a:solidFill>
                  <a:schemeClr val="tx1"/>
                </a:solidFill>
              </a:rPr>
              <a:t>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Competências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pt-PT" sz="1400" dirty="0">
                <a:solidFill>
                  <a:schemeClr val="tx1"/>
                </a:solidFill>
              </a:rPr>
              <a:t>comunicacionais</a:t>
            </a:r>
            <a:r>
              <a:rPr lang="en-US" sz="1400" dirty="0">
                <a:solidFill>
                  <a:schemeClr val="tx1"/>
                </a:solidFill>
              </a:rPr>
              <a:t> (14);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Facilidade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 resolver </a:t>
            </a:r>
            <a:r>
              <a:rPr lang="en-US" sz="1400" dirty="0" err="1">
                <a:solidFill>
                  <a:schemeClr val="tx1"/>
                </a:solidFill>
              </a:rPr>
              <a:t>problemas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b="1" dirty="0"/>
              <a:t>Role no </a:t>
            </a:r>
            <a:r>
              <a:rPr lang="en-US" sz="1400" b="1" dirty="0" err="1"/>
              <a:t>Projeto</a:t>
            </a:r>
            <a:r>
              <a:rPr lang="en-US" sz="1400" b="1" dirty="0"/>
              <a:t>: </a:t>
            </a:r>
            <a:r>
              <a:rPr lang="pt-PT" sz="1400" b="1" dirty="0"/>
              <a:t>P</a:t>
            </a:r>
            <a:r>
              <a:rPr lang="pt-PT" sz="1400" dirty="0"/>
              <a:t>roject Manager desempenha o papel principal no </a:t>
            </a:r>
            <a:r>
              <a:rPr lang="pt-PT" sz="1400" dirty="0" err="1"/>
              <a:t>planning</a:t>
            </a:r>
            <a:r>
              <a:rPr lang="pt-PT" sz="1400" dirty="0"/>
              <a:t>, </a:t>
            </a:r>
            <a:r>
              <a:rPr lang="pt-PT" sz="1400" dirty="0" err="1"/>
              <a:t>executing</a:t>
            </a:r>
            <a:r>
              <a:rPr lang="pt-PT" sz="1400" dirty="0"/>
              <a:t>, </a:t>
            </a:r>
            <a:r>
              <a:rPr lang="pt-PT" sz="1400" dirty="0" err="1"/>
              <a:t>monitoring</a:t>
            </a:r>
            <a:r>
              <a:rPr lang="pt-PT" sz="1400" dirty="0"/>
              <a:t>, </a:t>
            </a:r>
            <a:r>
              <a:rPr lang="pt-PT" sz="1400" dirty="0" err="1"/>
              <a:t>controlling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closing</a:t>
            </a:r>
            <a:r>
              <a:rPr lang="pt-PT" sz="1400" dirty="0"/>
              <a:t> </a:t>
            </a:r>
            <a:r>
              <a:rPr lang="pt-PT" sz="1400" dirty="0" err="1"/>
              <a:t>projects</a:t>
            </a:r>
            <a:r>
              <a:rPr lang="pt-PT" sz="1400" dirty="0"/>
              <a:t>. Eles são responsáveis ​​por todo, desde o projeto scope, equipa, recursos e vão até ao sucesso ou falhanço do projeto.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Imagem 6" descr="Uma imagem com mulher, pessoa, janela, interior&#10;&#10;Descrição gerada automaticamente">
            <a:extLst>
              <a:ext uri="{FF2B5EF4-FFF2-40B4-BE49-F238E27FC236}">
                <a16:creationId xmlns:a16="http://schemas.microsoft.com/office/drawing/2014/main" id="{7F386BDD-E60B-4A14-A41A-D73091C8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921" y="1133924"/>
            <a:ext cx="1630798" cy="35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4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Jorge Minhalma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Jorge Minhalma(</a:t>
            </a:r>
            <a:r>
              <a:rPr lang="en-US" sz="1400" u="sng" dirty="0">
                <a:hlinkClick r:id="rId2"/>
              </a:rPr>
              <a:t>jorgeminhalma0@gmail.com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fontAlgn="base"/>
            <a:r>
              <a:rPr lang="en-US" sz="1400" dirty="0" err="1">
                <a:solidFill>
                  <a:schemeClr val="tx1"/>
                </a:solidFill>
              </a:rPr>
              <a:t>Estudante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Engenharia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Informática</a:t>
            </a:r>
            <a:endParaRPr lang="en-US" sz="1400" dirty="0">
              <a:solidFill>
                <a:schemeClr val="tx1"/>
              </a:solidFill>
            </a:endParaRPr>
          </a:p>
          <a:p>
            <a:pPr lvl="1" fontAlgn="base"/>
            <a:r>
              <a:rPr lang="pt-PT" sz="1400" dirty="0"/>
              <a:t>Experiência profissional Restauração.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b="1" dirty="0"/>
              <a:t>Hard Skills</a:t>
            </a:r>
            <a:endParaRPr lang="en-US" sz="1400" dirty="0"/>
          </a:p>
          <a:p>
            <a:pPr fontAlgn="base"/>
            <a:r>
              <a:rPr lang="en-US" sz="1400" dirty="0" err="1">
                <a:solidFill>
                  <a:schemeClr val="tx1"/>
                </a:solidFill>
              </a:rPr>
              <a:t>Arquitetura</a:t>
            </a:r>
            <a:r>
              <a:rPr lang="en-US" sz="1400" dirty="0">
                <a:solidFill>
                  <a:schemeClr val="tx1"/>
                </a:solidFill>
              </a:rPr>
              <a:t> de </a:t>
            </a:r>
            <a:r>
              <a:rPr lang="en-US" sz="1400" dirty="0" err="1">
                <a:solidFill>
                  <a:schemeClr val="tx1"/>
                </a:solidFill>
              </a:rPr>
              <a:t>Computadores</a:t>
            </a:r>
            <a:r>
              <a:rPr lang="en-US" sz="1400" dirty="0">
                <a:solidFill>
                  <a:schemeClr val="tx1"/>
                </a:solidFill>
              </a:rPr>
              <a:t>(15);</a:t>
            </a:r>
          </a:p>
          <a:p>
            <a:pPr fontAlgn="base"/>
            <a:r>
              <a:rPr lang="pt-BR" sz="1400" dirty="0">
                <a:solidFill>
                  <a:schemeClr val="tx1"/>
                </a:solidFill>
              </a:rPr>
              <a:t>Redes e Comunicações de Dados (15);</a:t>
            </a:r>
          </a:p>
          <a:p>
            <a:pPr fontAlgn="base"/>
            <a:r>
              <a:rPr lang="en-US" sz="1400" dirty="0">
                <a:solidFill>
                  <a:schemeClr val="tx1"/>
                </a:solidFill>
              </a:rPr>
              <a:t>Programming languages (C++, Python).</a:t>
            </a:r>
            <a:endParaRPr lang="pt-BR" sz="1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b="1" dirty="0"/>
              <a:t>Soft Skills</a:t>
            </a:r>
          </a:p>
          <a:p>
            <a:pPr fontAlgn="base"/>
            <a:r>
              <a:rPr lang="en-US" sz="1400" dirty="0">
                <a:solidFill>
                  <a:schemeClr val="tx1"/>
                </a:solidFill>
              </a:rPr>
              <a:t>Hardworking;</a:t>
            </a:r>
          </a:p>
          <a:p>
            <a:pPr fontAlgn="base"/>
            <a:r>
              <a:rPr lang="en-US" sz="1400" dirty="0">
                <a:solidFill>
                  <a:schemeClr val="tx1"/>
                </a:solidFill>
              </a:rPr>
              <a:t>Problem Solving.</a:t>
            </a:r>
          </a:p>
          <a:p>
            <a:pPr marL="0" indent="0" fontAlgn="base">
              <a:buNone/>
            </a:pPr>
            <a:br>
              <a:rPr lang="en-US" sz="1400" dirty="0"/>
            </a:br>
            <a:r>
              <a:rPr lang="en-US" sz="1400" b="1" dirty="0"/>
              <a:t>Role no </a:t>
            </a:r>
            <a:r>
              <a:rPr lang="en-US" sz="1400" b="1" dirty="0" err="1"/>
              <a:t>Projeto</a:t>
            </a:r>
            <a:r>
              <a:rPr lang="en-US" sz="1400" b="1" dirty="0"/>
              <a:t>: </a:t>
            </a:r>
            <a:r>
              <a:rPr lang="pt-PT" sz="1400" dirty="0"/>
              <a:t>Project Manager desempenha o papel principal no </a:t>
            </a:r>
            <a:r>
              <a:rPr lang="pt-PT" sz="1400" dirty="0" err="1"/>
              <a:t>planning</a:t>
            </a:r>
            <a:r>
              <a:rPr lang="pt-PT" sz="1400" dirty="0"/>
              <a:t>, </a:t>
            </a:r>
            <a:r>
              <a:rPr lang="pt-PT" sz="1400" dirty="0" err="1"/>
              <a:t>executing</a:t>
            </a:r>
            <a:r>
              <a:rPr lang="pt-PT" sz="1400" dirty="0"/>
              <a:t>, </a:t>
            </a:r>
            <a:r>
              <a:rPr lang="pt-PT" sz="1400" dirty="0" err="1"/>
              <a:t>monitoring</a:t>
            </a:r>
            <a:r>
              <a:rPr lang="pt-PT" sz="1400" dirty="0"/>
              <a:t>, </a:t>
            </a:r>
            <a:r>
              <a:rPr lang="pt-PT" sz="1400" dirty="0" err="1"/>
              <a:t>controlling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closing</a:t>
            </a:r>
            <a:r>
              <a:rPr lang="pt-PT" sz="1400" dirty="0"/>
              <a:t> </a:t>
            </a:r>
            <a:r>
              <a:rPr lang="pt-PT" sz="1400" dirty="0" err="1"/>
              <a:t>projects</a:t>
            </a:r>
            <a:r>
              <a:rPr lang="pt-PT" sz="1400" dirty="0"/>
              <a:t>. Eles são responsáveis ​​por todo, desde o projeto scope, equipa, recursos e vão até ao sucesso ou falhanço do projeto.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59E5DB-9502-4406-AA37-2EE7EB32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048" y="1717675"/>
            <a:ext cx="2235095" cy="223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4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A3F9F95-48DB-422A-B8FC-D57E44B35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281" y="2181501"/>
            <a:ext cx="8316884" cy="3569942"/>
          </a:xfrm>
        </p:spPr>
        <p:txBody>
          <a:bodyPr/>
          <a:lstStyle/>
          <a:p>
            <a:pPr marL="0" indent="0">
              <a:buNone/>
            </a:pPr>
            <a:r>
              <a:rPr lang="pt-PT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Keywords:</a:t>
            </a:r>
          </a:p>
          <a:p>
            <a:pPr lvl="1"/>
            <a:r>
              <a:rPr lang="pt-PT" sz="16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Ação social; voluntariado; ajuda, Solidariedade, Apoio.</a:t>
            </a:r>
            <a:endParaRPr lang="en-US" sz="16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PT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Sector de inserção: </a:t>
            </a:r>
            <a:endParaRPr lang="pt-PT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pt-PT" sz="16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Ação Social(Voluntariado).</a:t>
            </a:r>
          </a:p>
          <a:p>
            <a:pPr marL="0" indent="0">
              <a:buNone/>
            </a:pPr>
            <a:r>
              <a:rPr lang="pt-PT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Resultado:</a:t>
            </a:r>
          </a:p>
          <a:p>
            <a:pPr lvl="1"/>
            <a:r>
              <a:rPr lang="pt-PT" sz="1600" dirty="0">
                <a:solidFill>
                  <a:schemeClr val="tx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Conseguir chegar ao maior numero de pessoas (ter sucesso) </a:t>
            </a:r>
          </a:p>
          <a:p>
            <a:pPr marL="0" indent="0">
              <a:buNone/>
            </a:pPr>
            <a:r>
              <a:rPr lang="pt-PT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Objetivo:</a:t>
            </a:r>
          </a:p>
          <a:p>
            <a:pPr lvl="1"/>
            <a:r>
              <a:rPr lang="pt-PT" sz="1600" dirty="0">
                <a:solidFill>
                  <a:schemeClr val="tx1"/>
                </a:solidFill>
              </a:rPr>
              <a:t>Melhorar a ligação entre as pessoas.</a:t>
            </a:r>
          </a:p>
          <a:p>
            <a:pPr marL="0" indent="0">
              <a:buNone/>
            </a:pPr>
            <a:r>
              <a:rPr lang="pt-PT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Espaços Objetivo:</a:t>
            </a:r>
          </a:p>
          <a:p>
            <a:pPr lvl="1"/>
            <a:r>
              <a:rPr lang="pt-PT" sz="1600" dirty="0">
                <a:solidFill>
                  <a:schemeClr val="tx2"/>
                </a:solidFill>
              </a:rPr>
              <a:t>Os utilizadores, que têm por pratica procurar/promover ações de voluntariado. </a:t>
            </a:r>
            <a:endParaRPr lang="pt-PT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/>
          </a:p>
          <a:p>
            <a:pPr marL="0" indent="0" fontAlgn="base">
              <a:spcBef>
                <a:spcPts val="800"/>
              </a:spcBef>
              <a:buNone/>
            </a:pPr>
            <a:endParaRPr lang="pt-PT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881AB-0091-4E80-9C9F-61AA7E316D23}"/>
              </a:ext>
            </a:extLst>
          </p:cNvPr>
          <p:cNvSpPr txBox="1"/>
          <p:nvPr/>
        </p:nvSpPr>
        <p:spPr>
          <a:xfrm>
            <a:off x="9257951" y="6273713"/>
            <a:ext cx="2934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i="1" dirty="0">
                <a:solidFill>
                  <a:schemeClr val="accent5">
                    <a:lumMod val="75000"/>
                  </a:schemeClr>
                </a:solidFill>
              </a:rPr>
              <a:t>Entidade foi fundada (Outubro de 2020) </a:t>
            </a:r>
          </a:p>
          <a:p>
            <a:r>
              <a:rPr lang="pt-PT" sz="1200" i="1" dirty="0">
                <a:solidFill>
                  <a:schemeClr val="accent5">
                    <a:lumMod val="75000"/>
                  </a:schemeClr>
                </a:solidFill>
              </a:rPr>
              <a:t>por Jorge Minhalma e Marta Santos</a:t>
            </a:r>
            <a:endParaRPr lang="en-US" sz="12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 descr="Text, icon, whiteboard&#10;&#10;Description automatically generated">
            <a:extLst>
              <a:ext uri="{FF2B5EF4-FFF2-40B4-BE49-F238E27FC236}">
                <a16:creationId xmlns:a16="http://schemas.microsoft.com/office/drawing/2014/main" id="{74A275B3-C903-4D1E-8822-274CE9C6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927" y="4205304"/>
            <a:ext cx="1905000" cy="1905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99B32F9-DC7D-42EF-AD83-529C1283D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410247"/>
          </a:xfrm>
        </p:spPr>
        <p:txBody>
          <a:bodyPr/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C82B1D-E9D4-4D3C-A76F-A334CB94D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241" y="747696"/>
            <a:ext cx="9516107" cy="386228"/>
          </a:xfrm>
        </p:spPr>
        <p:txBody>
          <a:bodyPr/>
          <a:lstStyle/>
          <a:p>
            <a:r>
              <a:rPr lang="pt-PT" dirty="0" err="1"/>
              <a:t>Jact</a:t>
            </a:r>
            <a:r>
              <a:rPr lang="pt-PT" dirty="0"/>
              <a:t> - </a:t>
            </a:r>
            <a:r>
              <a:rPr lang="pt-PT" dirty="0">
                <a:hlinkClick r:id="rId3"/>
              </a:rPr>
              <a:t>https://github.com/raposastis/ActFirst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156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4543A-6AAB-4A33-8633-9AA9EC25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B16F5E-0D2A-48E7-AB10-174AE51F7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241" y="231714"/>
            <a:ext cx="9516107" cy="410247"/>
          </a:xfrm>
        </p:spPr>
        <p:txBody>
          <a:bodyPr/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2002194-ECEB-4F19-A64F-97017B898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241" y="747696"/>
            <a:ext cx="9516107" cy="386228"/>
          </a:xfrm>
        </p:spPr>
        <p:txBody>
          <a:bodyPr/>
          <a:lstStyle/>
          <a:p>
            <a:r>
              <a:rPr lang="pt-PT" dirty="0" err="1"/>
              <a:t>ActFirst</a:t>
            </a:r>
            <a:endParaRPr lang="pt-PT" dirty="0"/>
          </a:p>
        </p:txBody>
      </p:sp>
      <p:pic>
        <p:nvPicPr>
          <p:cNvPr id="2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E6CDBFB5-E03E-42AB-A988-B81DAD9A6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6" y="1754535"/>
            <a:ext cx="1727200" cy="965200"/>
          </a:xfrm>
          <a:prstGeom prst="rect">
            <a:avLst/>
          </a:prstGeom>
        </p:spPr>
      </p:pic>
      <p:pic>
        <p:nvPicPr>
          <p:cNvPr id="3" name="Imagem 10">
            <a:extLst>
              <a:ext uri="{FF2B5EF4-FFF2-40B4-BE49-F238E27FC236}">
                <a16:creationId xmlns:a16="http://schemas.microsoft.com/office/drawing/2014/main" id="{8FE6BDE0-9918-4E64-B85E-8F9E1FD41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34" y="5306283"/>
            <a:ext cx="2513721" cy="536014"/>
          </a:xfrm>
          <a:prstGeom prst="rect">
            <a:avLst/>
          </a:prstGeom>
        </p:spPr>
      </p:pic>
      <p:pic>
        <p:nvPicPr>
          <p:cNvPr id="4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B0EBAF20-6205-49CD-B92E-D398CE406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82" y="1846925"/>
            <a:ext cx="2918167" cy="386228"/>
          </a:xfrm>
          <a:prstGeom prst="rect">
            <a:avLst/>
          </a:prstGeom>
        </p:spPr>
      </p:pic>
      <p:sp>
        <p:nvSpPr>
          <p:cNvPr id="9" name="CaixaDeTexto 2">
            <a:extLst>
              <a:ext uri="{FF2B5EF4-FFF2-40B4-BE49-F238E27FC236}">
                <a16:creationId xmlns:a16="http://schemas.microsoft.com/office/drawing/2014/main" id="{720AFB27-7C97-436B-9A54-7C127501BBED}"/>
              </a:ext>
            </a:extLst>
          </p:cNvPr>
          <p:cNvSpPr txBox="1"/>
          <p:nvPr/>
        </p:nvSpPr>
        <p:spPr>
          <a:xfrm>
            <a:off x="1014241" y="2660650"/>
            <a:ext cx="5746232" cy="1536700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Ações na Europa e no mundo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latin typeface="Trebuchet MS (Headings)"/>
              </a:rPr>
              <a:t>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Site em linguagem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Fácil acesso às ações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PT" sz="1400" dirty="0">
              <a:solidFill>
                <a:srgbClr val="00B050"/>
              </a:solidFill>
              <a:latin typeface="Trebuchet MS (Headings)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latin typeface="Trebuchet MS (Headings)"/>
              </a:rPr>
              <a:t>-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Não se sabe quem são as organizações promotoras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latin typeface="Trebuchet MS (Headings)"/>
              </a:rPr>
              <a:t>-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Elevado custo fora do país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latin typeface="Trebuchet MS (Headings)"/>
              </a:rPr>
              <a:t>-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Site com pouca informação</a:t>
            </a:r>
          </a:p>
        </p:txBody>
      </p:sp>
      <p:sp>
        <p:nvSpPr>
          <p:cNvPr id="15" name="CaixaDeTexto 2">
            <a:extLst>
              <a:ext uri="{FF2B5EF4-FFF2-40B4-BE49-F238E27FC236}">
                <a16:creationId xmlns:a16="http://schemas.microsoft.com/office/drawing/2014/main" id="{4709E802-F0AB-4589-A588-86C49419577D}"/>
              </a:ext>
            </a:extLst>
          </p:cNvPr>
          <p:cNvSpPr txBox="1"/>
          <p:nvPr/>
        </p:nvSpPr>
        <p:spPr>
          <a:xfrm>
            <a:off x="6325982" y="2719735"/>
            <a:ext cx="5480807" cy="2057400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Lista de ações voluntárias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Indicação das organizações promotoras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Site simples e de fácil acesso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PT" sz="1400" dirty="0">
              <a:solidFill>
                <a:schemeClr val="bg2">
                  <a:lumMod val="50000"/>
                </a:schemeClr>
              </a:solidFill>
              <a:latin typeface="Trebuchet MS (Headings)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latin typeface="Trebuchet MS (Headings)"/>
              </a:rPr>
              <a:t>-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Não é possível entrar em contacto com a organização promotora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latin typeface="Trebuchet MS (Headings)"/>
              </a:rPr>
              <a:t>-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Ser obrigatório a verificação da situação tributária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latin typeface="Trebuchet MS (Headings)"/>
              </a:rPr>
              <a:t>-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Acesso à regularização com a Segurança Social</a:t>
            </a:r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33CB51BF-6E3F-4453-9D6E-3E5E5230F3CE}"/>
              </a:ext>
            </a:extLst>
          </p:cNvPr>
          <p:cNvSpPr txBox="1"/>
          <p:nvPr/>
        </p:nvSpPr>
        <p:spPr>
          <a:xfrm>
            <a:off x="4038271" y="4923516"/>
            <a:ext cx="5628281" cy="1422400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Organizações podem pedir voluntários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Fácil inscrição nas ações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solidFill>
                  <a:srgbClr val="00B050"/>
                </a:solidFill>
                <a:latin typeface="Trebuchet MS (Headings)"/>
              </a:rPr>
              <a:t>+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 Site com bastante informação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PT" sz="1400" dirty="0">
              <a:solidFill>
                <a:schemeClr val="bg2">
                  <a:lumMod val="50000"/>
                </a:schemeClr>
              </a:solidFill>
              <a:latin typeface="Trebuchet MS (Headings)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PT" sz="1400" dirty="0">
                <a:latin typeface="Trebuchet MS (Headings)"/>
              </a:rPr>
              <a:t>- </a:t>
            </a:r>
            <a:r>
              <a:rPr lang="pt-PT" sz="1400" dirty="0">
                <a:solidFill>
                  <a:schemeClr val="bg2">
                    <a:lumMod val="50000"/>
                  </a:schemeClr>
                </a:solidFill>
                <a:latin typeface="Trebuchet MS (Headings)"/>
              </a:rPr>
              <a:t>Necessário candidatar-se primeiro</a:t>
            </a:r>
          </a:p>
        </p:txBody>
      </p:sp>
    </p:spTree>
    <p:extLst>
      <p:ext uri="{BB962C8B-B14F-4D97-AF65-F5344CB8AC3E}">
        <p14:creationId xmlns:p14="http://schemas.microsoft.com/office/powerpoint/2010/main" val="52116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ActFirst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ED711B-5DAF-415C-8BFB-39632025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60274">
            <a:off x="6557163" y="848138"/>
            <a:ext cx="4713551" cy="4243664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943F888-80A5-4A3C-BB67-ED4A101D0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614678"/>
              </p:ext>
            </p:extLst>
          </p:nvPr>
        </p:nvGraphicFramePr>
        <p:xfrm>
          <a:off x="444843" y="3545552"/>
          <a:ext cx="6642216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60554">
                  <a:extLst>
                    <a:ext uri="{9D8B030D-6E8A-4147-A177-3AD203B41FA5}">
                      <a16:colId xmlns:a16="http://schemas.microsoft.com/office/drawing/2014/main" val="3056462397"/>
                    </a:ext>
                  </a:extLst>
                </a:gridCol>
                <a:gridCol w="1660554">
                  <a:extLst>
                    <a:ext uri="{9D8B030D-6E8A-4147-A177-3AD203B41FA5}">
                      <a16:colId xmlns:a16="http://schemas.microsoft.com/office/drawing/2014/main" val="850371891"/>
                    </a:ext>
                  </a:extLst>
                </a:gridCol>
                <a:gridCol w="1660554">
                  <a:extLst>
                    <a:ext uri="{9D8B030D-6E8A-4147-A177-3AD203B41FA5}">
                      <a16:colId xmlns:a16="http://schemas.microsoft.com/office/drawing/2014/main" val="628266295"/>
                    </a:ext>
                  </a:extLst>
                </a:gridCol>
                <a:gridCol w="1660554">
                  <a:extLst>
                    <a:ext uri="{9D8B030D-6E8A-4147-A177-3AD203B41FA5}">
                      <a16:colId xmlns:a16="http://schemas.microsoft.com/office/drawing/2014/main" val="4067643022"/>
                    </a:ext>
                  </a:extLst>
                </a:gridCol>
              </a:tblGrid>
              <a:tr h="369361">
                <a:tc>
                  <a:txBody>
                    <a:bodyPr/>
                    <a:lstStyle/>
                    <a:p>
                      <a:r>
                        <a:rPr lang="pt-PT" sz="1200" dirty="0" err="1">
                          <a:latin typeface="Trebuchet MS (Headings)"/>
                        </a:rPr>
                        <a:t>Stakeholders</a:t>
                      </a:r>
                      <a:endParaRPr lang="en-US" sz="1200" dirty="0">
                        <a:latin typeface="Trebuchet MS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Trebuchet MS (Headings)"/>
                        </a:rPr>
                        <a:t>Jorge Minhalma </a:t>
                      </a:r>
                      <a:r>
                        <a:rPr lang="en-US" sz="1200" dirty="0">
                          <a:effectLst/>
                          <a:latin typeface="Trebuchet MS (Headings)"/>
                        </a:rPr>
                        <a:t>&amp; Marta Santos</a:t>
                      </a:r>
                      <a:endParaRPr lang="en-US" sz="1200" dirty="0">
                        <a:latin typeface="Trebuchet MS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Trebuchet MS (Headings)"/>
                        </a:rPr>
                        <a:t>Voluntários</a:t>
                      </a:r>
                      <a:endParaRPr lang="en-US" sz="1200" dirty="0">
                        <a:latin typeface="Trebuchet MS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Trebuchet MS (Headings)"/>
                        </a:rPr>
                        <a:t>Organização</a:t>
                      </a:r>
                      <a:endParaRPr lang="en-US" sz="1200" dirty="0">
                        <a:latin typeface="Trebuchet MS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97106"/>
                  </a:ext>
                </a:extLst>
              </a:tr>
              <a:tr h="527659"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Trebuchet MS (Headings)"/>
                        </a:rPr>
                        <a:t>Função</a:t>
                      </a:r>
                      <a:endParaRPr lang="en-US" sz="1200" dirty="0">
                        <a:latin typeface="Trebuchet MS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Trebuchet MS (Headings)"/>
                        </a:rPr>
                        <a:t>São os </a:t>
                      </a:r>
                      <a:r>
                        <a:rPr lang="pt-PT" sz="1200" dirty="0" err="1">
                          <a:latin typeface="Trebuchet MS (Headings)"/>
                        </a:rPr>
                        <a:t>owners</a:t>
                      </a:r>
                      <a:r>
                        <a:rPr lang="pt-PT" sz="1200" dirty="0">
                          <a:latin typeface="Trebuchet MS (Headings)"/>
                        </a:rPr>
                        <a:t>, </a:t>
                      </a:r>
                      <a:r>
                        <a:rPr lang="pt-PT" sz="1200" dirty="0" err="1">
                          <a:latin typeface="Trebuchet MS (Headings)"/>
                        </a:rPr>
                        <a:t>developers</a:t>
                      </a:r>
                      <a:r>
                        <a:rPr lang="pt-PT" sz="1200" dirty="0">
                          <a:latin typeface="Trebuchet MS (Headings)"/>
                        </a:rPr>
                        <a:t> e </a:t>
                      </a:r>
                      <a:r>
                        <a:rPr lang="pt-PT" sz="1200" dirty="0" err="1">
                          <a:latin typeface="Trebuchet MS (Headings)"/>
                        </a:rPr>
                        <a:t>tester</a:t>
                      </a:r>
                      <a:r>
                        <a:rPr lang="pt-PT" sz="1200" dirty="0">
                          <a:latin typeface="Trebuchet MS (Headings)"/>
                        </a:rPr>
                        <a:t> do projeto</a:t>
                      </a:r>
                      <a:endParaRPr lang="en-US" sz="1200" dirty="0">
                        <a:latin typeface="Trebuchet MS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Trebuchet MS (Headings)"/>
                        </a:rPr>
                        <a:t>Vão usar a aplicação de modo a encontrar ações sociais.</a:t>
                      </a:r>
                      <a:endParaRPr lang="en-US" sz="1200" dirty="0">
                        <a:latin typeface="Trebuchet MS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Trebuchet MS (Headings)"/>
                        </a:rPr>
                        <a:t>Vão usar a aplicação de modo a promover as suas ações sociais </a:t>
                      </a:r>
                      <a:endParaRPr lang="en-US" sz="1200" dirty="0">
                        <a:latin typeface="Trebuchet MS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418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2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1 (05/11/2020)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80908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Representação do logotipo da aplicação web e da entidade promotora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Pesquisa de mercado de outras aplicações web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Mais pesquisa sobre o tipo de utilizadores deste mercado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Definir com precisão os casos de uso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Melhor pesquisa de ranking de produto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7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800" b="0" dirty="0">
                <a:latin typeface="Trebuchet MS (Headings)"/>
              </a:rPr>
              <a:t>2º </a:t>
            </a:r>
            <a:r>
              <a:rPr lang="pt-PT" sz="2800" b="0" dirty="0" err="1">
                <a:latin typeface="Trebuchet MS (Headings)"/>
              </a:rPr>
              <a:t>Pitch</a:t>
            </a:r>
            <a:r>
              <a:rPr lang="pt-PT" sz="2800" b="0" dirty="0">
                <a:latin typeface="Trebuchet MS (Headings)"/>
              </a:rPr>
              <a:t> – </a:t>
            </a:r>
            <a:r>
              <a:rPr lang="pt-PT" sz="2800" b="0" dirty="0" err="1">
                <a:latin typeface="Trebuchet MS (Headings)"/>
              </a:rPr>
              <a:t>Diag</a:t>
            </a:r>
            <a:r>
              <a:rPr lang="pt-PT" sz="2800" b="0" dirty="0">
                <a:latin typeface="Trebuchet MS (Headings)"/>
              </a:rPr>
              <a:t>. formais usando a notação UML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>
                <a:latin typeface="Trebuchet MS (Headings)"/>
              </a:rPr>
              <a:t>Diag</a:t>
            </a:r>
            <a:r>
              <a:rPr lang="pt-PT" sz="1800" b="0" dirty="0">
                <a:latin typeface="Trebuchet MS (Headings)"/>
              </a:rPr>
              <a:t>. de Casos de Utilização (</a:t>
            </a:r>
            <a:r>
              <a:rPr lang="en-GB" sz="1800" b="0" i="1" dirty="0">
                <a:latin typeface="Trebuchet MS (Headings)"/>
              </a:rPr>
              <a:t>Use Case diagram</a:t>
            </a:r>
            <a:r>
              <a:rPr lang="pt-PT" sz="1800" b="0" dirty="0">
                <a:latin typeface="Trebuchet MS (Headings)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>
                <a:latin typeface="Trebuchet MS (Headings)"/>
              </a:rPr>
              <a:t>Diag</a:t>
            </a:r>
            <a:r>
              <a:rPr lang="pt-PT" sz="1800" b="0" dirty="0">
                <a:latin typeface="Trebuchet MS (Headings)"/>
              </a:rPr>
              <a:t>. de Modelo Domínio (</a:t>
            </a:r>
            <a:r>
              <a:rPr lang="en-GB" sz="1800" b="0" i="1" dirty="0">
                <a:latin typeface="Trebuchet MS (Headings)"/>
              </a:rPr>
              <a:t>Class diagram</a:t>
            </a:r>
            <a:r>
              <a:rPr lang="pt-PT" sz="1800" b="0" dirty="0">
                <a:latin typeface="Trebuchet MS (Headings)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>
                <a:effectLst/>
                <a:latin typeface="Trebuchet MS (Headings)"/>
                <a:ea typeface="Calibri" panose="020F0502020204030204" pitchFamily="34" charset="0"/>
                <a:cs typeface="Times New Roman" panose="02020603050405020304" pitchFamily="18" charset="0"/>
              </a:rPr>
              <a:t>Especificação das Interfaces API</a:t>
            </a:r>
            <a:endParaRPr lang="pt-PT" sz="1800" b="0" dirty="0">
              <a:latin typeface="Trebuchet MS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3566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ActFirst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CE368AF-ACA6-4812-990A-B3DD0867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41" y="1253370"/>
            <a:ext cx="4714730" cy="529944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3E42310-C897-4E5D-B800-0FB05FD3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1828"/>
            <a:ext cx="4919154" cy="31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8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3364</TotalTime>
  <Words>787</Words>
  <Application>Microsoft Office PowerPoint</Application>
  <PresentationFormat>Widescreen</PresentationFormat>
  <Paragraphs>143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Trebuchet MS</vt:lpstr>
      <vt:lpstr>Trebuchet MS (Headings)</vt:lpstr>
      <vt:lpstr>Verdana</vt:lpstr>
      <vt:lpstr>Office Theme</vt:lpstr>
      <vt:lpstr>ActFirst</vt:lpstr>
      <vt:lpstr>Equipa de projecto</vt:lpstr>
      <vt:lpstr>Equipa de projecto</vt:lpstr>
      <vt:lpstr>Apresentação da Entidade Promotora</vt:lpstr>
      <vt:lpstr>Âmbito &amp; Objetivos do Projecto</vt:lpstr>
      <vt:lpstr>Diagrama de Contexto</vt:lpstr>
      <vt:lpstr>Sprint Retrospective</vt:lpstr>
      <vt:lpstr>Lista de TO-DO’s</vt:lpstr>
      <vt:lpstr>Levantamento de Requisitos Funcionais</vt:lpstr>
      <vt:lpstr>Diagrama de Casos de Utilização </vt:lpstr>
      <vt:lpstr>UC1 – Criar ação</vt:lpstr>
      <vt:lpstr>UC2 – Ações a participar</vt:lpstr>
      <vt:lpstr>UC3 – Procurar ação</vt:lpstr>
      <vt:lpstr>Modelo de Domínio </vt:lpstr>
      <vt:lpstr>Especificação das Interfaces API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Jorge Andre Matias Trindade Minhalma</cp:lastModifiedBy>
  <cp:revision>224</cp:revision>
  <dcterms:created xsi:type="dcterms:W3CDTF">2017-01-02T11:35:00Z</dcterms:created>
  <dcterms:modified xsi:type="dcterms:W3CDTF">2020-11-18T23:58:30Z</dcterms:modified>
</cp:coreProperties>
</file>